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7" r:id="rId6"/>
    <p:sldId id="269" r:id="rId7"/>
    <p:sldId id="271" r:id="rId8"/>
    <p:sldId id="270" r:id="rId9"/>
    <p:sldId id="260" r:id="rId10"/>
    <p:sldId id="261" r:id="rId11"/>
    <p:sldId id="262" r:id="rId12"/>
    <p:sldId id="272" r:id="rId13"/>
    <p:sldId id="273" r:id="rId14"/>
    <p:sldId id="276" r:id="rId15"/>
    <p:sldId id="275" r:id="rId16"/>
    <p:sldId id="263" r:id="rId17"/>
    <p:sldId id="264" r:id="rId18"/>
    <p:sldId id="265" r:id="rId19"/>
    <p:sldId id="266" r:id="rId20"/>
    <p:sldId id="267" r:id="rId21"/>
    <p:sldId id="268" r:id="rId22"/>
  </p:sldIdLst>
  <p:sldSz cx="14630400" cy="8229600"/>
  <p:notesSz cx="8229600" cy="14630400"/>
  <p:embeddedFontLst>
    <p:embeddedFont>
      <p:font typeface="Bahnschrift" panose="020B0502040204020203" pitchFamily="34" charset="0"/>
      <p:regular r:id="rId24"/>
      <p:bold r:id="rId25"/>
    </p:embeddedFont>
    <p:embeddedFont>
      <p:font typeface="Cabin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Unbounded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00" autoAdjust="0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78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yyub Oruczade" userId="35797262de350423" providerId="LiveId" clId="{77E75FAC-2E11-45D4-A62F-6F8E3B546CB9}"/>
    <pc:docChg chg="undo custSel addSld delSld modSld sldOrd">
      <pc:chgData name="Eyyub Oruczade" userId="35797262de350423" providerId="LiveId" clId="{77E75FAC-2E11-45D4-A62F-6F8E3B546CB9}" dt="2025-05-13T11:18:07.394" v="55" actId="1076"/>
      <pc:docMkLst>
        <pc:docMk/>
      </pc:docMkLst>
      <pc:sldChg chg="ord">
        <pc:chgData name="Eyyub Oruczade" userId="35797262de350423" providerId="LiveId" clId="{77E75FAC-2E11-45D4-A62F-6F8E3B546CB9}" dt="2025-05-13T11:16:00.335" v="32"/>
        <pc:sldMkLst>
          <pc:docMk/>
          <pc:sldMk cId="1284979542" sldId="272"/>
        </pc:sldMkLst>
      </pc:sldChg>
      <pc:sldChg chg="new del">
        <pc:chgData name="Eyyub Oruczade" userId="35797262de350423" providerId="LiveId" clId="{77E75FAC-2E11-45D4-A62F-6F8E3B546CB9}" dt="2025-05-13T11:11:09.384" v="1" actId="680"/>
        <pc:sldMkLst>
          <pc:docMk/>
          <pc:sldMk cId="2290447884" sldId="274"/>
        </pc:sldMkLst>
      </pc:sldChg>
      <pc:sldChg chg="new del">
        <pc:chgData name="Eyyub Oruczade" userId="35797262de350423" providerId="LiveId" clId="{77E75FAC-2E11-45D4-A62F-6F8E3B546CB9}" dt="2025-05-13T11:11:33.805" v="6" actId="47"/>
        <pc:sldMkLst>
          <pc:docMk/>
          <pc:sldMk cId="2358485496" sldId="274"/>
        </pc:sldMkLst>
      </pc:sldChg>
      <pc:sldChg chg="addSp delSp modSp add mod ord">
        <pc:chgData name="Eyyub Oruczade" userId="35797262de350423" providerId="LiveId" clId="{77E75FAC-2E11-45D4-A62F-6F8E3B546CB9}" dt="2025-05-13T11:18:07.394" v="55" actId="1076"/>
        <pc:sldMkLst>
          <pc:docMk/>
          <pc:sldMk cId="2633287824" sldId="275"/>
        </pc:sldMkLst>
        <pc:spChg chg="del">
          <ac:chgData name="Eyyub Oruczade" userId="35797262de350423" providerId="LiveId" clId="{77E75FAC-2E11-45D4-A62F-6F8E3B546CB9}" dt="2025-05-13T11:12:24.129" v="13" actId="478"/>
          <ac:spMkLst>
            <pc:docMk/>
            <pc:sldMk cId="2633287824" sldId="275"/>
            <ac:spMk id="2" creationId="{D8D76BCA-8041-4056-854D-A2C7F831D0AA}"/>
          </ac:spMkLst>
        </pc:spChg>
        <pc:spChg chg="add del mod">
          <ac:chgData name="Eyyub Oruczade" userId="35797262de350423" providerId="LiveId" clId="{77E75FAC-2E11-45D4-A62F-6F8E3B546CB9}" dt="2025-05-13T11:12:32.804" v="19"/>
          <ac:spMkLst>
            <pc:docMk/>
            <pc:sldMk cId="2633287824" sldId="275"/>
            <ac:spMk id="6" creationId="{BE5E4A80-79AE-42F3-B055-F3D2B5E60C92}"/>
          </ac:spMkLst>
        </pc:spChg>
        <pc:spChg chg="add mod">
          <ac:chgData name="Eyyub Oruczade" userId="35797262de350423" providerId="LiveId" clId="{77E75FAC-2E11-45D4-A62F-6F8E3B546CB9}" dt="2025-05-13T11:17:25.112" v="46" actId="1076"/>
          <ac:spMkLst>
            <pc:docMk/>
            <pc:sldMk cId="2633287824" sldId="275"/>
            <ac:spMk id="7" creationId="{C167413A-FB04-4452-BC33-DDA406AEC26F}"/>
          </ac:spMkLst>
        </pc:spChg>
        <pc:picChg chg="del">
          <ac:chgData name="Eyyub Oruczade" userId="35797262de350423" providerId="LiveId" clId="{77E75FAC-2E11-45D4-A62F-6F8E3B546CB9}" dt="2025-05-13T11:11:27.550" v="4" actId="478"/>
          <ac:picMkLst>
            <pc:docMk/>
            <pc:sldMk cId="2633287824" sldId="275"/>
            <ac:picMk id="4" creationId="{C8AC1648-6D58-40DF-BB11-D532B21DCDFE}"/>
          </ac:picMkLst>
        </pc:picChg>
        <pc:picChg chg="add mod modCrop">
          <ac:chgData name="Eyyub Oruczade" userId="35797262de350423" providerId="LiveId" clId="{77E75FAC-2E11-45D4-A62F-6F8E3B546CB9}" dt="2025-05-13T11:18:07.394" v="55" actId="1076"/>
          <ac:picMkLst>
            <pc:docMk/>
            <pc:sldMk cId="2633287824" sldId="275"/>
            <ac:picMk id="8" creationId="{B795C397-8CAD-43CA-BE69-88F76C4F26EF}"/>
          </ac:picMkLst>
        </pc:picChg>
      </pc:sldChg>
      <pc:sldChg chg="addSp modSp add mod ord">
        <pc:chgData name="Eyyub Oruczade" userId="35797262de350423" providerId="LiveId" clId="{77E75FAC-2E11-45D4-A62F-6F8E3B546CB9}" dt="2025-05-13T11:16:42.235" v="37" actId="1076"/>
        <pc:sldMkLst>
          <pc:docMk/>
          <pc:sldMk cId="2398856528" sldId="276"/>
        </pc:sldMkLst>
        <pc:spChg chg="mod">
          <ac:chgData name="Eyyub Oruczade" userId="35797262de350423" providerId="LiveId" clId="{77E75FAC-2E11-45D4-A62F-6F8E3B546CB9}" dt="2025-05-13T11:16:42.235" v="37" actId="1076"/>
          <ac:spMkLst>
            <pc:docMk/>
            <pc:sldMk cId="2398856528" sldId="276"/>
            <ac:spMk id="2" creationId="{D8D76BCA-8041-4056-854D-A2C7F831D0AA}"/>
          </ac:spMkLst>
        </pc:spChg>
        <pc:picChg chg="add mod">
          <ac:chgData name="Eyyub Oruczade" userId="35797262de350423" providerId="LiveId" clId="{77E75FAC-2E11-45D4-A62F-6F8E3B546CB9}" dt="2025-05-13T11:16:40.009" v="36" actId="1076"/>
          <ac:picMkLst>
            <pc:docMk/>
            <pc:sldMk cId="2398856528" sldId="276"/>
            <ac:picMk id="4" creationId="{33F21D7B-5D1E-4491-A145-6AC1F8A99E8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2630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36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67A454-A4F0-4D7A-ACDE-AE6E349DEA9B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5932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P&amp;G Data Science Case – Product Strategy Insights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1034574" y="5289668"/>
            <a:ext cx="7468553" cy="1009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CAD6DE"/>
                </a:solidFill>
                <a:latin typeface="Bahnschrift" panose="020B0502040204020203" pitchFamily="34" charset="0"/>
                <a:ea typeface="Cabin" pitchFamily="34" charset="-122"/>
                <a:cs typeface="Cabin" pitchFamily="34" charset="-120"/>
              </a:rPr>
              <a:t>Ayyub </a:t>
            </a:r>
            <a:r>
              <a:rPr lang="en-US" sz="2400" b="1" dirty="0" err="1">
                <a:solidFill>
                  <a:srgbClr val="CAD6DE"/>
                </a:solidFill>
                <a:latin typeface="Bahnschrift" panose="020B0502040204020203" pitchFamily="34" charset="0"/>
                <a:ea typeface="Cabin" pitchFamily="34" charset="-122"/>
                <a:cs typeface="Cabin" pitchFamily="34" charset="-120"/>
              </a:rPr>
              <a:t>Orujzade</a:t>
            </a:r>
            <a:endParaRPr lang="en-US" sz="2400" b="1" dirty="0">
              <a:solidFill>
                <a:srgbClr val="CAD6DE"/>
              </a:solidFill>
              <a:latin typeface="Bahnschrift" panose="020B0502040204020203" pitchFamily="34" charset="0"/>
              <a:ea typeface="Cabin" pitchFamily="34" charset="-122"/>
              <a:cs typeface="Cabin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r>
              <a:rPr lang="en-US" sz="2400" b="1" dirty="0" err="1">
                <a:solidFill>
                  <a:srgbClr val="CAD6DE"/>
                </a:solidFill>
                <a:latin typeface="Bahnschrift" panose="020B0502040204020203" pitchFamily="34" charset="0"/>
                <a:ea typeface="Cabin" pitchFamily="34" charset="-122"/>
                <a:cs typeface="Cabin" pitchFamily="34" charset="-120"/>
              </a:rPr>
              <a:t>Bhupender</a:t>
            </a:r>
            <a:r>
              <a:rPr lang="en-US" sz="2400" b="1" dirty="0">
                <a:solidFill>
                  <a:srgbClr val="CAD6DE"/>
                </a:solidFill>
                <a:latin typeface="Bahnschrift" panose="020B0502040204020203" pitchFamily="34" charset="0"/>
                <a:ea typeface="Cabin" pitchFamily="34" charset="-122"/>
                <a:cs typeface="Cabin" pitchFamily="34" charset="-120"/>
              </a:rPr>
              <a:t> Bhupender</a:t>
            </a:r>
            <a:endParaRPr lang="en-US" sz="2400" b="1" dirty="0"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81AA1A-8E0D-493D-9186-6688C9947F5D}"/>
              </a:ext>
            </a:extLst>
          </p:cNvPr>
          <p:cNvSpPr txBox="1"/>
          <p:nvPr/>
        </p:nvSpPr>
        <p:spPr>
          <a:xfrm>
            <a:off x="4051301" y="7678870"/>
            <a:ext cx="1435100" cy="437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00" b="1" dirty="0">
                <a:solidFill>
                  <a:srgbClr val="CAD6DE"/>
                </a:solidFill>
                <a:latin typeface="Bahnschrift" panose="020B0502040204020203" pitchFamily="34" charset="0"/>
                <a:ea typeface="Cabin" pitchFamily="34" charset="-122"/>
                <a:cs typeface="Cabin" pitchFamily="34" charset="-120"/>
              </a:rPr>
              <a:t>May 2025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2529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2: ESG &amp; Consumer Impact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92287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ESG improvements do not reduce consumer satisfaction or demand.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92287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P&amp;G's goal to lead in sustainability without harming sales.</a:t>
            </a:r>
            <a:endParaRPr lang="en-US" sz="18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E90240-5E5C-4031-90D2-08365DA54E49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8E81F7C-E358-4F2D-8A1C-0B3BFB86A8CB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2: Methodology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1507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34973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Collected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992880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CO₂ emissions, water consumption, plastic waste metrics over years and countries.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523767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615559" y="53199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581548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Cleaned and aligned data; compared sustainability trends to consumer metrics.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662434" y="210911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ESG Trends &amp; Metrics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79E632-6696-49BD-B91A-7A8A49200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253" y="1178256"/>
            <a:ext cx="7981846" cy="643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79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662434" y="417484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Energy Sensitivity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C53AFB-FEE0-48AF-981B-E26421B2F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80" y="1443789"/>
            <a:ext cx="14174129" cy="47805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9201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4282812" y="411242"/>
            <a:ext cx="6064774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Bar chart of top ESG-stressed countries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F21D7B-5D1E-4491-A145-6AC1F8A99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85" y="1199454"/>
            <a:ext cx="12946029" cy="641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56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C167413A-FB04-4452-BC33-DDA406AEC26F}"/>
              </a:ext>
            </a:extLst>
          </p:cNvPr>
          <p:cNvSpPr/>
          <p:nvPr/>
        </p:nvSpPr>
        <p:spPr>
          <a:xfrm>
            <a:off x="4009668" y="415488"/>
            <a:ext cx="6064774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Product strategy mapping table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95C397-8CAD-43CA-BE69-88F76C4F2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" t="24226" b="16825"/>
          <a:stretch/>
        </p:blipFill>
        <p:spPr>
          <a:xfrm>
            <a:off x="225592" y="2040791"/>
            <a:ext cx="14179216" cy="414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87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846832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2: Conclusion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Findings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ESG improvements show no negative consumer effects; potentially positive.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hypothesis: ESG strategy is neutral or enhances consumer experience.</a:t>
            </a:r>
            <a:endParaRPr lang="en-US" sz="18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E6FA5D-67AF-4489-A0E0-B81F0EAC3670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1D0BF6F-5888-48B5-AF53-464F6B6BFE07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2143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5438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3: ESG Data Gaps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521393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Claim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4256246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Insufficient data to recommend ESG focus areas by product or region.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5117902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77039" y="53572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Significance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7039" y="5852755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Accurate targeting requires granular, region-specific ESG data.</a:t>
            </a:r>
            <a:endParaRPr lang="en-US" sz="18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3: Data Analysis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1507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4973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992880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Reviewed ESG data for regional, temporal, and product relevance gaps.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523767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101959" y="53199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Findings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01959" y="581548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Most data lacks product-region granularity; highly aggregated overall.</a:t>
            </a:r>
            <a:endParaRPr lang="en-US" sz="18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1B6B54-7957-4F5C-98EC-9E5FF651E2C1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2856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</a:t>
            </a:r>
            <a:r>
              <a:rPr lang="ru-RU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Conclusion: Need for Granular ESG Data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481864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Generalized ESG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4329351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Lacks precision for strategic targeting and actionable insights.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985897" y="3481864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Confirmed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4329351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More granular, product-level, and localized ESG metrics are essential.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95717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6039445"/>
            <a:ext cx="37187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Action Recommended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534983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Invest in enhanced ESG data collection for refined strategy formulation.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D4CDD8-6425-462A-9320-BBB16A202711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4101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04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2586276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433763"/>
            <a:ext cx="280689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Explore product strategy through data on energy, sustainability, COVID, and stocks.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2504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985897" y="2586276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3081814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Recommend strategies aligned with consumer behavior and ESG goals.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4460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55268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02241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Test COVID impact on stock price, ESG consumer impact, ESG data gaps.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3E59C-8F78-4AD4-9112-720FC79BE6A2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9963E58-C188-40E6-A53A-6B6DA26BB7DC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17007"/>
            <a:ext cx="7468553" cy="2006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Final Recommendations for P&amp;G Stakeholders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37724" y="3164443"/>
            <a:ext cx="170497" cy="834628"/>
          </a:xfrm>
          <a:prstGeom prst="roundRect">
            <a:avLst>
              <a:gd name="adj" fmla="val 20007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349335" y="3164443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ESG Integration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349335" y="3635216"/>
            <a:ext cx="6956941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Continue without consumer impact, ensuring brand alignment.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78838" y="4226481"/>
            <a:ext cx="170497" cy="834628"/>
          </a:xfrm>
          <a:prstGeom prst="roundRect">
            <a:avLst>
              <a:gd name="adj" fmla="val 20007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690449" y="4226481"/>
            <a:ext cx="3627239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Stock Resilience Focus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690449" y="4697254"/>
            <a:ext cx="661582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Emphasize product hygiene and stability during disruptions.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519952" y="5288518"/>
            <a:ext cx="170497" cy="834628"/>
          </a:xfrm>
          <a:prstGeom prst="roundRect">
            <a:avLst>
              <a:gd name="adj" fmla="val 20007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2031563" y="5288518"/>
            <a:ext cx="2690932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Granularity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2031563" y="5759291"/>
            <a:ext cx="627471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Enhance ESG metrics to unlock precise 'where to play' insights.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61066" y="6350556"/>
            <a:ext cx="170497" cy="834628"/>
          </a:xfrm>
          <a:prstGeom prst="roundRect">
            <a:avLst>
              <a:gd name="adj" fmla="val 20007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2372678" y="6350556"/>
            <a:ext cx="3142536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Feedback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2372678" y="6821329"/>
            <a:ext cx="5933599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product-specific feedback mechanisms for agility.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F33D729-DD3C-4ED6-875B-AF1E8D674AFD}"/>
              </a:ext>
            </a:extLst>
          </p:cNvPr>
          <p:cNvSpPr txBox="1"/>
          <p:nvPr/>
        </p:nvSpPr>
        <p:spPr>
          <a:xfrm>
            <a:off x="2962503" y="2935705"/>
            <a:ext cx="9041322" cy="11213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>
              <a:lnSpc>
                <a:spcPts val="9623"/>
              </a:lnSpc>
            </a:pPr>
            <a:r>
              <a:rPr lang="en-US" sz="4000" b="1" spc="419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" panose="020B0502040204020203" pitchFamily="34" charset="0"/>
                <a:ea typeface="Almarai Bold"/>
                <a:cs typeface="Almarai Bold"/>
                <a:sym typeface="Almarai Bold"/>
              </a:rPr>
              <a:t>THANKS FOR YOUR ATTENTION 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060C1A-5A21-4C1D-B021-7D53D2602EE7}"/>
              </a:ext>
            </a:extLst>
          </p:cNvPr>
          <p:cNvSpPr/>
          <p:nvPr/>
        </p:nvSpPr>
        <p:spPr>
          <a:xfrm>
            <a:off x="12003825" y="7108266"/>
            <a:ext cx="2626575" cy="1121333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20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7136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1: COVID vs Stock Price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Claim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873222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 correlation between COVID cases and P&amp;G stock price.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Significance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873222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Market confidence during a public health crisis impacts investor behavior.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00926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740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Context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3577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COVID caused global uncertainty affecting stock markets worldwide.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890AC8-3758-4AEF-A4CD-6D8F591B1D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6290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1: Methodology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129915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312991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Sources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625453"/>
            <a:ext cx="69301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COVID-19 weekly new cases (U.S.) and P&amp;G stock prices (2017–2025).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630817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46308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512635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Aligned data by Sundays and filtered to COVID date range.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74869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57486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6244233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Applied Pearson and Spearman correlation tests for relations.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3B7F7-C819-447C-88AE-3AC2278B8AA0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908261" y="243778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Data Visualization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D1C66F-3E27-422E-90E3-0B350E7E3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96" y="1058779"/>
            <a:ext cx="14175607" cy="62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908261" y="243778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Data Visualization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C1648-6D58-40DF-BB11-D532B21DC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77" y="1170873"/>
            <a:ext cx="14303823" cy="62644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1004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908261" y="243778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Correlation results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5D6B4E-AB77-46DC-88AD-F8D896EA4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5" y="1716506"/>
            <a:ext cx="6629405" cy="44196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196737-B19D-41EE-A480-C1623FD70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716506"/>
            <a:ext cx="6629404" cy="441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82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76BCA-8041-4056-854D-A2C7F831D0AA}"/>
              </a:ext>
            </a:extLst>
          </p:cNvPr>
          <p:cNvSpPr/>
          <p:nvPr/>
        </p:nvSpPr>
        <p:spPr>
          <a:xfrm>
            <a:off x="5908261" y="243778"/>
            <a:ext cx="3305532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hnschrift" panose="020B0502040204020203" pitchFamily="34" charset="0"/>
                <a:ea typeface="Fraunces Medium" pitchFamily="34" charset="-122"/>
                <a:cs typeface="Fraunces Medium" pitchFamily="34" charset="-120"/>
              </a:rPr>
              <a:t>Data Visualization</a:t>
            </a:r>
            <a:endParaRPr lang="en-US" sz="2600" dirty="0"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8119C-BF00-4D9E-9707-E149DE009CFA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108D3D-35BA-4F71-A2A7-4E246A552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019" y="890335"/>
            <a:ext cx="10042362" cy="68580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422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6E5A51B-E1D7-48A0-99F7-102AA0AE6DC8}"/>
              </a:ext>
            </a:extLst>
          </p:cNvPr>
          <p:cNvSpPr/>
          <p:nvPr/>
        </p:nvSpPr>
        <p:spPr>
          <a:xfrm>
            <a:off x="12003825" y="7108267"/>
            <a:ext cx="2512275" cy="100703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9498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ESG Strategy Insights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561993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38013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2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42968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ESG strategy impact on consumers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998244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52375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Hypothesis 3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57330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ESG data gaps for targeting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462</Words>
  <Application>Microsoft Office PowerPoint</Application>
  <PresentationFormat>Custom</PresentationFormat>
  <Paragraphs>93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Unbounded</vt:lpstr>
      <vt:lpstr>Arial</vt:lpstr>
      <vt:lpstr>Bahnschrift</vt:lpstr>
      <vt:lpstr>Cabin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Eyyub Oruczade</cp:lastModifiedBy>
  <cp:revision>9</cp:revision>
  <dcterms:created xsi:type="dcterms:W3CDTF">2025-05-12T22:52:10Z</dcterms:created>
  <dcterms:modified xsi:type="dcterms:W3CDTF">2025-05-13T13:01:05Z</dcterms:modified>
</cp:coreProperties>
</file>